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3" roundtripDataSignature="AMtx7mheexWXZ66baKlsD0+i3F10KkpO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customschemas.google.com/relationships/presentationmetadata" Target="meta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" name="Google Shape;2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" name="Google Shape;3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" name="Google Shape;4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Collect post-it notes and categorize on the whiteboard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Talk about the design process and how their actions fit in that process. Did their actions take place in a linear fashion?  Were there certain parts of the process they were more focused on? Why?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Review mindsets - did they feel like they had any of these mindsets during the experience? When?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This is Design Challenge Learning - </a:t>
            </a:r>
            <a:r>
              <a:rPr i="1" lang="en-US">
                <a:solidFill>
                  <a:schemeClr val="dk1"/>
                </a:solidFill>
              </a:rPr>
              <a:t>a dynamic way to develop learners as creative problem-solvers using real-world problems. Hands-on design challenges engage learners in an iterative and collaborative Innovation Design Process and build Innovator Mindsets that are key to future success. </a:t>
            </a:r>
            <a:endParaRPr i="1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dk1"/>
                </a:solidFill>
              </a:rPr>
              <a:t>How did the facilitator’s actions support you in the Innovation Design Process? Add your yellow post-its to the graphic where you think the actions supported that part of the process or encouraged you to use a particular mindset.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457200" y="1595967"/>
            <a:ext cx="8229600" cy="4400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-10636" y="-9142"/>
            <a:ext cx="9171177" cy="687991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8"/>
          <p:cNvSpPr txBox="1"/>
          <p:nvPr>
            <p:ph type="title"/>
          </p:nvPr>
        </p:nvSpPr>
        <p:spPr>
          <a:xfrm>
            <a:off x="457200" y="205245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FF69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" type="body"/>
          </p:nvPr>
        </p:nvSpPr>
        <p:spPr>
          <a:xfrm>
            <a:off x="457200" y="1516929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FF6900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6900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69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6900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FF6900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 txBox="1"/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3200"/>
              <a:buFont typeface="Arial"/>
              <a:buNone/>
            </a:pPr>
            <a:r>
              <a:rPr b="1" lang="en-US"/>
              <a:t>Challenge </a:t>
            </a:r>
            <a:endParaRPr b="1"/>
          </a:p>
        </p:txBody>
      </p:sp>
      <p:sp>
        <p:nvSpPr>
          <p:cNvPr id="17" name="Google Shape;17;p1"/>
          <p:cNvSpPr txBox="1"/>
          <p:nvPr>
            <p:ph idx="1" type="body"/>
          </p:nvPr>
        </p:nvSpPr>
        <p:spPr>
          <a:xfrm>
            <a:off x="457200" y="1595975"/>
            <a:ext cx="7849800" cy="132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You and your engineering partner are on opposite sides of the world, collaborating on the design and construction of Disneyland’s newest roller coaster!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"/>
          <p:cNvSpPr txBox="1"/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Constraints </a:t>
            </a:r>
            <a:endParaRPr b="1"/>
          </a:p>
        </p:txBody>
      </p:sp>
      <p:sp>
        <p:nvSpPr>
          <p:cNvPr id="23" name="Google Shape;23;p2"/>
          <p:cNvSpPr txBox="1"/>
          <p:nvPr>
            <p:ph idx="1" type="body"/>
          </p:nvPr>
        </p:nvSpPr>
        <p:spPr>
          <a:xfrm>
            <a:off x="457200" y="1417650"/>
            <a:ext cx="8229600" cy="45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Your device must be stable -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meaning it must stand on its own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AutoNum type="arabicPeriod" startAt="2"/>
            </a:pPr>
            <a:r>
              <a:rPr lang="en-US"/>
              <a:t>Your roller coaster must have at </a:t>
            </a:r>
            <a:endParaRPr/>
          </a:p>
          <a:p>
            <a:pPr indent="45720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least one vertical loop</a:t>
            </a:r>
            <a:endParaRPr/>
          </a:p>
          <a:p>
            <a:pPr indent="0" lvl="0" marL="9144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AutoNum type="arabicPeriod" startAt="3"/>
            </a:pPr>
            <a:r>
              <a:rPr lang="en-US"/>
              <a:t>Your cart must go down the hill by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the force of gravity alone -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no pushing!</a:t>
            </a:r>
            <a:endParaRPr/>
          </a:p>
        </p:txBody>
      </p:sp>
      <p:pic>
        <p:nvPicPr>
          <p:cNvPr id="24" name="Google Shape;24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8185" y="4714872"/>
            <a:ext cx="1684375" cy="168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2"/>
          <p:cNvPicPr preferRelativeResize="0"/>
          <p:nvPr/>
        </p:nvPicPr>
        <p:blipFill rotWithShape="1">
          <a:blip r:embed="rId4">
            <a:alphaModFix/>
          </a:blip>
          <a:srcRect b="21443" l="0" r="0" t="18552"/>
          <a:stretch/>
        </p:blipFill>
        <p:spPr>
          <a:xfrm>
            <a:off x="6047875" y="1306275"/>
            <a:ext cx="1905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58172" y="2864922"/>
            <a:ext cx="1684375" cy="1684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"/>
          <p:cNvSpPr txBox="1"/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Constraints continued</a:t>
            </a:r>
            <a:endParaRPr b="1"/>
          </a:p>
        </p:txBody>
      </p:sp>
      <p:sp>
        <p:nvSpPr>
          <p:cNvPr id="32" name="Google Shape;32;p3"/>
          <p:cNvSpPr txBox="1"/>
          <p:nvPr>
            <p:ph idx="1" type="body"/>
          </p:nvPr>
        </p:nvSpPr>
        <p:spPr>
          <a:xfrm>
            <a:off x="457200" y="1595967"/>
            <a:ext cx="8229600" cy="4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AutoNum type="arabicPeriod" startAt="4"/>
            </a:pPr>
            <a:r>
              <a:rPr lang="en-US"/>
              <a:t>Due to social distancing guidelines, only one engineer can be onsite at a time. You and your partner will need to take turns being physically present at the “work site” however you can still communicate from a distance. </a:t>
            </a:r>
            <a:endParaRPr/>
          </a:p>
        </p:txBody>
      </p:sp>
      <p:pic>
        <p:nvPicPr>
          <p:cNvPr id="33" name="Google Shape;3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67538" y="3261531"/>
            <a:ext cx="3208925" cy="305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"/>
          <p:cNvSpPr txBox="1"/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Criteria</a:t>
            </a:r>
            <a:endParaRPr b="1"/>
          </a:p>
        </p:txBody>
      </p:sp>
      <p:sp>
        <p:nvSpPr>
          <p:cNvPr id="39" name="Google Shape;39;p4"/>
          <p:cNvSpPr txBox="1"/>
          <p:nvPr>
            <p:ph idx="1" type="body"/>
          </p:nvPr>
        </p:nvSpPr>
        <p:spPr>
          <a:xfrm>
            <a:off x="457200" y="1595967"/>
            <a:ext cx="8229600" cy="44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Criteria is an engineer’s measure for success.  Here is how we will know when our roller coasters are successful: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Your roller coaster must be reliable,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meaning it must travel the entire length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of the coaster without falling out at least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3 times in a row.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AutoNum type="arabicPeriod"/>
            </a:pPr>
            <a:r>
              <a:rPr lang="en-US"/>
              <a:t>Your cart must end in the provided cup at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the end of your track. This represents the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end of the ride!</a:t>
            </a:r>
            <a:endParaRPr/>
          </a:p>
        </p:txBody>
      </p:sp>
      <p:pic>
        <p:nvPicPr>
          <p:cNvPr id="40" name="Google Shape;4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52550" y="4480175"/>
            <a:ext cx="19050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41;p4"/>
          <p:cNvPicPr preferRelativeResize="0"/>
          <p:nvPr/>
        </p:nvPicPr>
        <p:blipFill rotWithShape="1">
          <a:blip r:embed="rId4">
            <a:alphaModFix/>
          </a:blip>
          <a:srcRect b="21918" l="0" r="0" t="14621"/>
          <a:stretch/>
        </p:blipFill>
        <p:spPr>
          <a:xfrm>
            <a:off x="6500150" y="2826912"/>
            <a:ext cx="2057400" cy="140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 txBox="1"/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Reflection</a:t>
            </a:r>
            <a:endParaRPr b="1"/>
          </a:p>
        </p:txBody>
      </p:sp>
      <p:sp>
        <p:nvSpPr>
          <p:cNvPr id="47" name="Google Shape;47;p5"/>
          <p:cNvSpPr txBox="1"/>
          <p:nvPr>
            <p:ph idx="1" type="body"/>
          </p:nvPr>
        </p:nvSpPr>
        <p:spPr>
          <a:xfrm>
            <a:off x="457200" y="1595970"/>
            <a:ext cx="8229600" cy="171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With your team, discuss the following:</a:t>
            </a:r>
            <a:endParaRPr/>
          </a:p>
          <a:p>
            <a:pPr indent="-3810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6900"/>
              </a:buClr>
              <a:buSzPts val="2400"/>
              <a:buAutoNum type="arabicPeriod"/>
            </a:pPr>
            <a:r>
              <a:rPr lang="en-US"/>
              <a:t>What actions did you and your partner do during course of the activity? </a:t>
            </a:r>
            <a:r>
              <a:rPr i="1" lang="en-US"/>
              <a:t>Write your keywords down on the </a:t>
            </a:r>
            <a:r>
              <a:rPr b="1" i="1" lang="en-US">
                <a:solidFill>
                  <a:srgbClr val="FFFF00"/>
                </a:solidFill>
                <a:highlight>
                  <a:srgbClr val="3F3F3F"/>
                </a:highlight>
              </a:rPr>
              <a:t>yellow </a:t>
            </a:r>
            <a:r>
              <a:rPr i="1" lang="en-US"/>
              <a:t>post-it notes</a:t>
            </a:r>
            <a:endParaRPr i="1"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i="1"/>
          </a:p>
          <a:p>
            <a:pPr indent="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48" name="Google Shape;48;p5"/>
          <p:cNvSpPr txBox="1"/>
          <p:nvPr/>
        </p:nvSpPr>
        <p:spPr>
          <a:xfrm>
            <a:off x="469450" y="3367775"/>
            <a:ext cx="8229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-381000" lvl="0" marL="457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6900"/>
              </a:buClr>
              <a:buSzPts val="2400"/>
              <a:buFont typeface="Arial"/>
              <a:buAutoNum type="arabicPeriod" startAt="2"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What actions did the facilitator do during the course of the activity? </a:t>
            </a:r>
            <a:r>
              <a:rPr b="0" i="1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Write your keywords down on the </a:t>
            </a:r>
            <a:r>
              <a:rPr b="1" i="1" lang="en-US" sz="2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blue</a:t>
            </a:r>
            <a:r>
              <a:rPr b="0" i="1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post-it notes</a:t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5"/>
          <p:cNvSpPr txBox="1"/>
          <p:nvPr/>
        </p:nvSpPr>
        <p:spPr>
          <a:xfrm>
            <a:off x="457200" y="4721975"/>
            <a:ext cx="7878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6"/>
          <p:cNvSpPr txBox="1"/>
          <p:nvPr>
            <p:ph idx="1" type="body"/>
          </p:nvPr>
        </p:nvSpPr>
        <p:spPr>
          <a:xfrm>
            <a:off x="5583002" y="1571632"/>
            <a:ext cx="3245400" cy="289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rPr lang="en-US"/>
              <a:t>Where do you think your </a:t>
            </a:r>
            <a:r>
              <a:rPr b="1" lang="en-US">
                <a:solidFill>
                  <a:srgbClr val="FFFF00"/>
                </a:solidFill>
                <a:highlight>
                  <a:srgbClr val="3F3F3F"/>
                </a:highlight>
              </a:rPr>
              <a:t>yellow</a:t>
            </a:r>
            <a:r>
              <a:rPr lang="en-US"/>
              <a:t> post-its fit on this graphic? </a:t>
            </a:r>
            <a:endParaRPr/>
          </a:p>
        </p:txBody>
      </p:sp>
      <p:sp>
        <p:nvSpPr>
          <p:cNvPr id="55" name="Google Shape;55;p6"/>
          <p:cNvSpPr txBox="1"/>
          <p:nvPr>
            <p:ph type="title"/>
          </p:nvPr>
        </p:nvSpPr>
        <p:spPr>
          <a:xfrm>
            <a:off x="457200" y="163264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Innovation Design Process</a:t>
            </a:r>
            <a:endParaRPr b="1"/>
          </a:p>
        </p:txBody>
      </p:sp>
      <p:pic>
        <p:nvPicPr>
          <p:cNvPr id="56" name="Google Shape;5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004826"/>
            <a:ext cx="5583002" cy="5583002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6"/>
          <p:cNvSpPr txBox="1"/>
          <p:nvPr/>
        </p:nvSpPr>
        <p:spPr>
          <a:xfrm>
            <a:off x="5583002" y="3993368"/>
            <a:ext cx="32454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Where do you think your </a:t>
            </a:r>
            <a:r>
              <a:rPr b="1" i="0" lang="en-US" sz="24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blue</a:t>
            </a: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post-its fit on this graphic?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7"/>
          <p:cNvSpPr txBox="1"/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Role of the Educator</a:t>
            </a:r>
            <a:endParaRPr b="1"/>
          </a:p>
        </p:txBody>
      </p:sp>
      <p:sp>
        <p:nvSpPr>
          <p:cNvPr id="63" name="Google Shape;63;p7"/>
          <p:cNvSpPr txBox="1"/>
          <p:nvPr/>
        </p:nvSpPr>
        <p:spPr>
          <a:xfrm>
            <a:off x="457200" y="1417650"/>
            <a:ext cx="8115300" cy="53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Support the learner through the Innovation Design Process.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1800"/>
              <a:buFont typeface="Arial"/>
              <a:buChar char="●"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Validate ideas and feelings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1800"/>
              <a:buFont typeface="Arial"/>
              <a:buChar char="●"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Ask open ended questions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1800"/>
              <a:buFont typeface="Arial"/>
              <a:buChar char="●"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Encourage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1800"/>
              <a:buFont typeface="Arial"/>
              <a:buChar char="●"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Make the experience relevant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Build Innovator Mindsets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1800"/>
              <a:buFont typeface="Arial"/>
              <a:buChar char="●"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Bold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1800"/>
              <a:buFont typeface="Arial"/>
              <a:buChar char="●"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Curious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1800"/>
              <a:buFont typeface="Arial"/>
              <a:buChar char="●"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Collaborative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1800"/>
              <a:buFont typeface="Arial"/>
              <a:buChar char="●"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Empathetic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6900"/>
              </a:buClr>
              <a:buSzPts val="1800"/>
              <a:buFont typeface="Arial"/>
              <a:buChar char="●"/>
            </a:pPr>
            <a:r>
              <a:rPr b="0" i="0" lang="en-US" sz="24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Perseverant</a:t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3F3F3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4" name="Google Shape;64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3958" y="5441444"/>
            <a:ext cx="1919323" cy="6715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7"/>
          <p:cNvSpPr txBox="1"/>
          <p:nvPr/>
        </p:nvSpPr>
        <p:spPr>
          <a:xfrm>
            <a:off x="4890375" y="6112975"/>
            <a:ext cx="4126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work is licensed under a CC BY 4.0 license.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Amber Simpson</dc:creator>
</cp:coreProperties>
</file>