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Roboto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tshome.org/facilitating-a-vts-coaching-session/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acb8dec386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acb8dec386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acb8dec386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acb8dec386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watching the videos, educators are quick to provide suggestions based on their observations and/or expertise.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acb8dec386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acb8dec386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acb8dec386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acb8dec386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acb8dec386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acb8dec386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acb8dec386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acb8dec38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Mathematical Agency Improvement Community Network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acb8dec386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acb8dec386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 to build a community. Help support those that are shy. Works well in an online format. A way to also probe how they define or see failure.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acb8dec386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acb8dec386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Also use as an approach to provide a strategy. Keep it broad.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a template on hand with a range of strategies to choose from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acb8dec386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acb8dec386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acb8dec386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acb8dec386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VTS Coaching Questions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https://vtshome.org/facilitating-a-vts-coaching-session/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50">
              <a:solidFill>
                <a:srgbClr val="4D4D56"/>
              </a:solidFill>
              <a:highlight>
                <a:srgbClr val="EAEDF2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4D4D56"/>
                </a:solidFill>
                <a:highlight>
                  <a:srgbClr val="EAEDF2"/>
                </a:highlight>
                <a:latin typeface="Roboto"/>
                <a:ea typeface="Roboto"/>
                <a:cs typeface="Roboto"/>
                <a:sym typeface="Roboto"/>
              </a:rPr>
              <a:t>Our goals here are self-awareness and individual agency. </a:t>
            </a:r>
            <a:endParaRPr b="1" sz="1350">
              <a:solidFill>
                <a:srgbClr val="4D4D56"/>
              </a:solidFill>
              <a:highlight>
                <a:srgbClr val="EAEDF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acb8dec386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acb8dec386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Bakken &amp; Amazeum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Thinkery &amp; Montshire &amp; Tech?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4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7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8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9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9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1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4" name="Google Shape;94;p21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5" name="Google Shape;95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2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2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01" name="Google Shape;101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5" name="Google Shape;105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/>
          <p:nvPr>
            <p:ph type="ctrTitle"/>
          </p:nvPr>
        </p:nvSpPr>
        <p:spPr>
          <a:xfrm>
            <a:off x="460950" y="2104950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Strategies to use with Educators and Children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Talk Moves</a:t>
            </a:r>
            <a:endParaRPr/>
          </a:p>
        </p:txBody>
      </p:sp>
      <p:sp>
        <p:nvSpPr>
          <p:cNvPr id="118" name="Google Shape;118;p26"/>
          <p:cNvSpPr txBox="1"/>
          <p:nvPr>
            <p:ph idx="1" type="body"/>
          </p:nvPr>
        </p:nvSpPr>
        <p:spPr>
          <a:xfrm>
            <a:off x="317725" y="1863025"/>
            <a:ext cx="8222100" cy="292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Wait Time: Take time to observe what child does in response to a failure. Notice before responding. If they seem stick, use Stop and Jot or Think-Pair-Share.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Revoice: Restate what a child said by repeating, rephrasing, or translating their words. 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Say more: Probe more into their thinking.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Acknowledge student struggle: Explicitly highlight students' efforts to persevere through a problem-solving situation so that students know that their effort is observed, appreciated, and considered productive.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/>
              <a:t>I notice… (You notice…) I wonder… (You wonder…)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Sentence Stems or Starters for Kids</a:t>
            </a:r>
            <a:endParaRPr/>
          </a:p>
        </p:txBody>
      </p:sp>
      <p:sp>
        <p:nvSpPr>
          <p:cNvPr id="124" name="Google Shape;124;p2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sentence stem is the beginning of a sentence. Think of the stem of a plant.  It's not the whole plant, just the beginning of it. Sentence stems give students the inertia to get their thoughts going.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surprise me was ______ because _______.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don’t understand why _______.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am having a difficult time with ________.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found the problem to be ______.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am going to change _________ because ________.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Sentence Stems or Starters for Educators</a:t>
            </a:r>
            <a:endParaRPr/>
          </a:p>
        </p:txBody>
      </p:sp>
      <p:sp>
        <p:nvSpPr>
          <p:cNvPr id="130" name="Google Shape;130;p2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did the same thing as _______ where _______.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disagree/agree with _______ because ______.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viewed ________ from an alternative perspective.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Adding on to what _______ said, I think ________.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appreciate how you ___________.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you tell me more about why you did _______?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is ______ similar to/different from ________?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Critiquing Circles (Thanks Thinkery!)</a:t>
            </a:r>
            <a:endParaRPr/>
          </a:p>
        </p:txBody>
      </p:sp>
      <p:sp>
        <p:nvSpPr>
          <p:cNvPr id="136" name="Google Shape;136;p2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Way to inspire children “to want and to give feedback so they can grow and they can help others grow.”</a:t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/>
              <a:t>Use an educator’s “poor” example or model for kids to critique and build upon. This can be done 2-3 times as the educator makes improvements of their </a:t>
            </a:r>
            <a:r>
              <a:rPr lang="en" sz="2200" u="sng"/>
              <a:t>draft</a:t>
            </a:r>
            <a:r>
              <a:rPr lang="en" sz="2200"/>
              <a:t> based on children’s feedback.</a:t>
            </a:r>
            <a:endParaRPr sz="2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can I show a growth mindset through my words? </a:t>
            </a:r>
            <a:endParaRPr/>
          </a:p>
        </p:txBody>
      </p:sp>
      <p:sp>
        <p:nvSpPr>
          <p:cNvPr id="142" name="Google Shape;142;p30"/>
          <p:cNvSpPr txBox="1"/>
          <p:nvPr>
            <p:ph idx="1" type="body"/>
          </p:nvPr>
        </p:nvSpPr>
        <p:spPr>
          <a:xfrm>
            <a:off x="303725" y="1778925"/>
            <a:ext cx="8483700" cy="30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students a list of statements to identify which statements represent a fixed mindset or a growth mindset. </a:t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 can’t make this any better.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 can’t.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It’s too hard.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I’m not good at this.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 can do better.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Explain to students that part of having a growth mindset is expressing it in your words, which can in turn influence the way they think about things and their habits. As a group, re-write fixed mindset statements as growth mindset statements. Instead of saying, “I’m not good at this,” I might say “This is not my strength but I will ask for help.”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Would you rather…?</a:t>
            </a:r>
            <a:endParaRPr/>
          </a:p>
        </p:txBody>
      </p:sp>
      <p:sp>
        <p:nvSpPr>
          <p:cNvPr id="148" name="Google Shape;148;p31"/>
          <p:cNvSpPr/>
          <p:nvPr/>
        </p:nvSpPr>
        <p:spPr>
          <a:xfrm>
            <a:off x="560600" y="2144300"/>
            <a:ext cx="3686100" cy="2410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Experience one epic failure. If so, place both hands on your head.</a:t>
            </a:r>
            <a:endParaRPr sz="3000"/>
          </a:p>
        </p:txBody>
      </p:sp>
      <p:sp>
        <p:nvSpPr>
          <p:cNvPr id="149" name="Google Shape;149;p31"/>
          <p:cNvSpPr/>
          <p:nvPr/>
        </p:nvSpPr>
        <p:spPr>
          <a:xfrm>
            <a:off x="4693250" y="2144300"/>
            <a:ext cx="3841800" cy="2410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Experience 10 small failures. If so, place both hands over your eyes.</a:t>
            </a:r>
            <a:endParaRPr sz="3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Would you rather…?</a:t>
            </a:r>
            <a:endParaRPr/>
          </a:p>
        </p:txBody>
      </p:sp>
      <p:sp>
        <p:nvSpPr>
          <p:cNvPr id="155" name="Google Shape;155;p32"/>
          <p:cNvSpPr/>
          <p:nvPr/>
        </p:nvSpPr>
        <p:spPr>
          <a:xfrm>
            <a:off x="471900" y="1990200"/>
            <a:ext cx="3686100" cy="1163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Do some research</a:t>
            </a:r>
            <a:endParaRPr sz="3000"/>
          </a:p>
        </p:txBody>
      </p:sp>
      <p:sp>
        <p:nvSpPr>
          <p:cNvPr id="156" name="Google Shape;156;p32"/>
          <p:cNvSpPr/>
          <p:nvPr/>
        </p:nvSpPr>
        <p:spPr>
          <a:xfrm>
            <a:off x="4707275" y="1990200"/>
            <a:ext cx="3841800" cy="1163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Take a walking break</a:t>
            </a:r>
            <a:endParaRPr sz="3000"/>
          </a:p>
        </p:txBody>
      </p:sp>
      <p:sp>
        <p:nvSpPr>
          <p:cNvPr id="157" name="Google Shape;157;p32"/>
          <p:cNvSpPr/>
          <p:nvPr/>
        </p:nvSpPr>
        <p:spPr>
          <a:xfrm>
            <a:off x="471900" y="3560875"/>
            <a:ext cx="3686100" cy="11631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Ask a question</a:t>
            </a:r>
            <a:endParaRPr sz="3000"/>
          </a:p>
        </p:txBody>
      </p:sp>
      <p:sp>
        <p:nvSpPr>
          <p:cNvPr id="158" name="Google Shape;158;p32"/>
          <p:cNvSpPr/>
          <p:nvPr/>
        </p:nvSpPr>
        <p:spPr>
          <a:xfrm>
            <a:off x="4785125" y="3637075"/>
            <a:ext cx="3686100" cy="1163100"/>
          </a:xfrm>
          <a:prstGeom prst="roundRect">
            <a:avLst>
              <a:gd fmla="val 16667" name="adj"/>
            </a:avLst>
          </a:prstGeom>
          <a:solidFill>
            <a:srgbClr val="3C78D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Make a change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Developing Idea: Tour</a:t>
            </a:r>
            <a:endParaRPr/>
          </a:p>
        </p:txBody>
      </p:sp>
      <p:sp>
        <p:nvSpPr>
          <p:cNvPr id="164" name="Google Shape;164;p3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Tour the </a:t>
            </a:r>
            <a:r>
              <a:rPr b="1" lang="en"/>
              <a:t>space for learning </a:t>
            </a:r>
            <a:r>
              <a:rPr lang="en"/>
              <a:t>with educators and engage in a conversation around: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Placement of testing station (e.g., public or private space)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Placement of an “unstuck” station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Placement of a frustration board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Placement of materials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Where to conduct demonstrations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Placement of instructions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 you notice? What do you wonder?</a:t>
            </a:r>
            <a:endParaRPr/>
          </a:p>
        </p:txBody>
      </p:sp>
      <p:sp>
        <p:nvSpPr>
          <p:cNvPr id="170" name="Google Shape;170;p34"/>
          <p:cNvSpPr txBox="1"/>
          <p:nvPr>
            <p:ph idx="1" type="body"/>
          </p:nvPr>
        </p:nvSpPr>
        <p:spPr>
          <a:xfrm>
            <a:off x="471900" y="1919075"/>
            <a:ext cx="5229300" cy="32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350">
                <a:solidFill>
                  <a:srgbClr val="4D4D56"/>
                </a:solidFill>
              </a:rPr>
              <a:t>Self-Reflection: </a:t>
            </a:r>
            <a:r>
              <a:rPr lang="en" sz="1350">
                <a:solidFill>
                  <a:srgbClr val="4D4D56"/>
                </a:solidFill>
              </a:rPr>
              <a:t>"What did you learn from this and/or how did you feel about teaching this time?</a:t>
            </a:r>
            <a:endParaRPr sz="1350">
              <a:solidFill>
                <a:srgbClr val="4D4D5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350">
                <a:solidFill>
                  <a:srgbClr val="4D4D56"/>
                </a:solidFill>
              </a:rPr>
              <a:t>Appreciation: </a:t>
            </a:r>
            <a:r>
              <a:rPr lang="en" sz="1350">
                <a:solidFill>
                  <a:srgbClr val="4D4D56"/>
                </a:solidFill>
              </a:rPr>
              <a:t>"What did you appreciate about _______'s teaching?" Or "What about _______'s teaching made you feel good as a student?"</a:t>
            </a:r>
            <a:endParaRPr sz="1350">
              <a:solidFill>
                <a:srgbClr val="4D4D5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350">
                <a:solidFill>
                  <a:srgbClr val="4D4D56"/>
                </a:solidFill>
              </a:rPr>
              <a:t>Reflection/Surprises:</a:t>
            </a:r>
            <a:r>
              <a:rPr lang="en" sz="1350">
                <a:solidFill>
                  <a:srgbClr val="4D4D56"/>
                </a:solidFill>
              </a:rPr>
              <a:t> "Was anyone surprised by anything that happened?" Or "What were your surprises?"</a:t>
            </a:r>
            <a:endParaRPr sz="1350">
              <a:solidFill>
                <a:srgbClr val="4D4D5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350">
                <a:solidFill>
                  <a:srgbClr val="4D4D56"/>
                </a:solidFill>
              </a:rPr>
              <a:t>Closer Look:</a:t>
            </a:r>
            <a:r>
              <a:rPr lang="en" sz="1350">
                <a:solidFill>
                  <a:srgbClr val="4D4D56"/>
                </a:solidFill>
              </a:rPr>
              <a:t> "Does anyone have any questions they would like to ask [the facilitator and/or the trainer]?"</a:t>
            </a:r>
            <a:endParaRPr sz="1350">
              <a:solidFill>
                <a:srgbClr val="4D4D56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350">
                <a:solidFill>
                  <a:srgbClr val="4D4D56"/>
                </a:solidFill>
              </a:rPr>
              <a:t>Action Plan: </a:t>
            </a:r>
            <a:r>
              <a:rPr lang="en" sz="1350">
                <a:solidFill>
                  <a:srgbClr val="4D4D56"/>
                </a:solidFill>
              </a:rPr>
              <a:t>"What do you want to work on?", followed by "How do you think you can do that?" Or you may simply ask, "What are you taking away from this experience?"</a:t>
            </a:r>
            <a:endParaRPr/>
          </a:p>
        </p:txBody>
      </p:sp>
      <p:pic>
        <p:nvPicPr>
          <p:cNvPr id="171" name="Google Shape;17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4250" y="2494275"/>
            <a:ext cx="2979175" cy="173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</a:t>
            </a:r>
            <a:endParaRPr/>
          </a:p>
        </p:txBody>
      </p:sp>
      <p:sp>
        <p:nvSpPr>
          <p:cNvPr id="177" name="Google Shape;177;p35"/>
          <p:cNvSpPr txBox="1"/>
          <p:nvPr>
            <p:ph idx="1" type="body"/>
          </p:nvPr>
        </p:nvSpPr>
        <p:spPr>
          <a:xfrm>
            <a:off x="303725" y="1750900"/>
            <a:ext cx="8222100" cy="355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★"/>
            </a:pPr>
            <a:r>
              <a:rPr lang="en" sz="2000"/>
              <a:t>Discuss how you might you modify and/or use 2-3 of the strategies within the PD cycle (e.g., workshops, reflections, pedagogical approaches, etc.).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★"/>
            </a:pPr>
            <a:r>
              <a:rPr lang="en" sz="2000"/>
              <a:t>What pedagogical strategies might we adapt or develop that would support educators to take pedagogical risks before and after youth experience failure? (What does it mean to take pedagogical risks?)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